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75" r:id="rId4"/>
    <p:sldId id="259" r:id="rId5"/>
    <p:sldId id="262" r:id="rId6"/>
    <p:sldId id="263" r:id="rId7"/>
    <p:sldId id="276" r:id="rId8"/>
    <p:sldId id="277" r:id="rId9"/>
    <p:sldId id="264" r:id="rId10"/>
    <p:sldId id="265" r:id="rId11"/>
    <p:sldId id="278" r:id="rId12"/>
    <p:sldId id="279" r:id="rId13"/>
    <p:sldId id="280" r:id="rId14"/>
    <p:sldId id="281" r:id="rId15"/>
    <p:sldId id="282" r:id="rId16"/>
    <p:sldId id="283" r:id="rId17"/>
    <p:sldId id="28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/>
    <p:restoredTop sz="94728"/>
  </p:normalViewPr>
  <p:slideViewPr>
    <p:cSldViewPr snapToGrid="0" snapToObjects="1">
      <p:cViewPr>
        <p:scale>
          <a:sx n="128" d="100"/>
          <a:sy n="128" d="100"/>
        </p:scale>
        <p:origin x="2048" y="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E738A-3BD2-2044-A12F-BDA24FE77631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1E5F30-1F79-C44C-AE68-AC84208D9D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29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Chrome/lighthous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E5F30-1F79-C44C-AE68-AC84208D9D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97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E5F30-1F79-C44C-AE68-AC84208D9D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10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Lighthouse is an </a:t>
            </a:r>
            <a:r>
              <a:rPr lang="en-Z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open-source</a:t>
            </a:r>
            <a:r>
              <a:rPr lang="en-Z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automated tool for improving the quality of web pages.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E5F30-1F79-C44C-AE68-AC84208D9D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01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1E5F30-1F79-C44C-AE68-AC84208D9D3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249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9556F-86FB-2340-9F6B-117A86659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658FA-CDC3-5E42-9498-FD210A0280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B2A74E-1525-D34E-A09D-B6CC81199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70988-9A55-434E-A947-910EAD76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EE633-0016-1B40-9738-A89B9F7D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22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1974-254B-1A4F-9169-537018BE9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908A2-9BC1-134F-8ABE-11C795CCF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D913-E279-2E46-8284-D68009E14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BF44E5-046C-6145-9680-FEF1FB6C7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701F3-47B6-6249-A9F6-9C17F540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8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C499C2-5D16-B049-AE24-73B7276C72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02A7D-1C5C-EC4A-B468-D0E61BB58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50413-9351-2744-B94A-482778DC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FD4EE-BF0E-C44E-8DE7-6D2051FE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18A9B-0445-E44E-8400-DDC23DDEB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973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0CB5-4915-DE45-8BB5-71C796B22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18709-E07E-A440-8932-88E73BA53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04CE43-07B3-0443-A6EE-879977DDD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FC5D1-F8DB-0340-83B8-33A07541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CD6FE-8C0F-A648-A982-835CDAD2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37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0389A-E3D0-AC4A-8D65-531FA109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C2DC7B-7EC9-104A-AF35-523720898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4AD7-6721-DB46-99F3-0B76377F5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E2DFD-7FD8-EC4E-BA7E-8A3D3E907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1FA5C2-B6FD-EB40-9ADD-F2CEFFCAB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21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208C7-07D7-1344-9AB6-3A6B7A0C9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6541-4E19-E440-9705-280946879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672538-D696-A645-AB42-BE70B2046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437120-A0C6-7C4D-ADDF-6C65D7F8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F427CA-C4A9-BE44-BF19-250572D22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8374FF-7966-0141-A2F6-CF9E8C46A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2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38410-4EB9-2746-A414-12327ADA2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3145F-B392-8945-8BF0-27009631A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731EB7-F27E-5047-8F89-FB9B3F1332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79FF69-0E86-1F42-94CB-59C101A53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B4119-074E-C04F-8328-E7702E50E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13BC7D-1665-D041-B92B-F434912BE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1D9A31-D0C8-DC41-8892-0E74ECB38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8111B2-900F-DE41-9B9D-1E1EEDCF9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34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5CA87-5A9E-0147-B71D-A27A992E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812B6-45BF-3846-B380-F83DEF44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9381D-FEBE-FA4C-9A85-ED2F1E6A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652DE-52CD-B145-8E31-CEF64FF49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0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A13C1E-63D8-F54D-BBFA-16CBB37E1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A88651-1ECC-B248-AF47-AC1DF5AE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BB604-2EF4-DF48-B559-451039940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5E39-6C11-2148-8EBC-7A200393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137F3-292F-9645-A532-65662D897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56B98-A5DC-7249-82FE-C9782E903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86A63-1264-3D46-9B7B-54FAD8598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0E4D1-A020-A44D-B1A9-41901812B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87B776-38F2-0C4E-A11B-11591ADF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79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D0481-5009-BB43-A6E1-9CD841DA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D26D16-1CA9-0741-93D3-39C67DBC1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A5616-0F16-8D4E-A0A4-9C02098D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BBA40-BD3B-7F42-AF71-3F4110D4B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FEAB5-499A-3E44-B78B-D9FA7733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94E314-A41F-6641-B1E3-1CBDD52C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997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FC6B59-B2CC-5741-8D2B-78C25BB2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976CAE-4E12-D343-9ED6-DBFBB154A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CDDBE-E5FD-3648-926E-F27E34511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D107F-32E1-6548-B96F-ABD5A09A8C59}" type="datetimeFigureOut">
              <a:rPr lang="en-US" smtClean="0"/>
              <a:t>3/31/20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DAA78-A054-B949-B7D4-4AD229DD2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EC9A4-F541-5548-B873-FC602145C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034D96-0D52-3848-B8DE-43B1182BF0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1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dev/performance-scoring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dev/fc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dev/speed-index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dev/tti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dev/what-is-speed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UK9ima" TargetMode="External"/><Relationship Id="rId2" Type="http://schemas.openxmlformats.org/officeDocument/2006/relationships/hyperlink" Target="https://bit.ly/2xEi5y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39vYnB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hreevirtues.com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DA00F5-42F1-D245-8BE8-B0282F1FD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6F12D012-7054-E540-BBEA-6FA8AF8D8280}"/>
              </a:ext>
            </a:extLst>
          </p:cNvPr>
          <p:cNvSpPr/>
          <p:nvPr/>
        </p:nvSpPr>
        <p:spPr>
          <a:xfrm rot="10800000">
            <a:off x="2162628" y="-2"/>
            <a:ext cx="10029371" cy="13570528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EB684-3D0B-EE44-A49F-7C9D6366CC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4800" y="1122363"/>
            <a:ext cx="8431122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  Diagnosing performance</a:t>
            </a:r>
            <a:br>
              <a:rPr lang="en-US" dirty="0"/>
            </a:br>
            <a:r>
              <a:rPr lang="en-US" dirty="0"/>
              <a:t>      problems with</a:t>
            </a:r>
            <a:br>
              <a:rPr lang="en-US" dirty="0"/>
            </a:br>
            <a:r>
              <a:rPr lang="en-US" dirty="0"/>
              <a:t>          </a:t>
            </a:r>
            <a:r>
              <a:rPr lang="en-US" sz="7300" b="1" dirty="0"/>
              <a:t>Lighthouse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BE4987-8169-7F43-B0A8-E462BC79CC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4000" y="5202238"/>
            <a:ext cx="5282400" cy="1655762"/>
          </a:xfrm>
        </p:spPr>
        <p:txBody>
          <a:bodyPr/>
          <a:lstStyle/>
          <a:p>
            <a:pPr algn="l"/>
            <a:r>
              <a:rPr lang="en-US" dirty="0"/>
              <a:t>  Mike Geyser</a:t>
            </a:r>
          </a:p>
          <a:p>
            <a:pPr algn="l"/>
            <a:r>
              <a:rPr lang="en-US" dirty="0"/>
              <a:t>      </a:t>
            </a:r>
            <a:r>
              <a:rPr lang="en-US" dirty="0" err="1"/>
              <a:t>DevConf</a:t>
            </a:r>
            <a:r>
              <a:rPr lang="en-US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646158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EBF87-EAB7-ED46-AC69-36FD34444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b="1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F17B-3649-EB42-A812-F66DCF49C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ZA" dirty="0"/>
              <a:t>First </a:t>
            </a:r>
            <a:r>
              <a:rPr lang="en-ZA" dirty="0" err="1"/>
              <a:t>Contentful</a:t>
            </a:r>
            <a:r>
              <a:rPr lang="en-ZA" dirty="0"/>
              <a:t> Paint</a:t>
            </a:r>
          </a:p>
          <a:p>
            <a:r>
              <a:rPr lang="en-ZA" dirty="0"/>
              <a:t>First Meaningful Paint</a:t>
            </a:r>
          </a:p>
          <a:p>
            <a:r>
              <a:rPr lang="en-ZA" dirty="0"/>
              <a:t>First CPU Idle </a:t>
            </a:r>
          </a:p>
          <a:p>
            <a:r>
              <a:rPr lang="en-ZA" dirty="0"/>
              <a:t>Time to Interactive </a:t>
            </a:r>
          </a:p>
          <a:p>
            <a:r>
              <a:rPr lang="en-ZA" dirty="0"/>
              <a:t>Speed Index </a:t>
            </a:r>
          </a:p>
          <a:p>
            <a:r>
              <a:rPr lang="en-ZA" dirty="0"/>
              <a:t>Estimated Input Latency</a:t>
            </a:r>
            <a:br>
              <a:rPr lang="en-ZA" dirty="0"/>
            </a:br>
            <a:br>
              <a:rPr lang="en-ZA" dirty="0"/>
            </a:br>
            <a:br>
              <a:rPr lang="en-ZA" sz="1800" i="1" dirty="0"/>
            </a:b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2B48BF-6ABA-5241-AF2C-D6111C61F623}"/>
              </a:ext>
            </a:extLst>
          </p:cNvPr>
          <p:cNvGrpSpPr/>
          <p:nvPr/>
        </p:nvGrpSpPr>
        <p:grpSpPr>
          <a:xfrm>
            <a:off x="4979504" y="1789735"/>
            <a:ext cx="564620" cy="3083740"/>
            <a:chOff x="4979504" y="1789735"/>
            <a:chExt cx="564620" cy="308374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ED3038-BBC7-324D-BB91-4D4E70DF98CC}"/>
                </a:ext>
              </a:extLst>
            </p:cNvPr>
            <p:cNvSpPr/>
            <p:nvPr/>
          </p:nvSpPr>
          <p:spPr>
            <a:xfrm>
              <a:off x="4988120" y="1789735"/>
              <a:ext cx="5533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3X</a:t>
              </a:r>
              <a:endParaRPr lang="en-US" sz="28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8D5E72F-07EE-1A4A-B59E-F7A6CF6CEB0C}"/>
                </a:ext>
              </a:extLst>
            </p:cNvPr>
            <p:cNvSpPr/>
            <p:nvPr/>
          </p:nvSpPr>
          <p:spPr>
            <a:xfrm>
              <a:off x="4988120" y="2280369"/>
              <a:ext cx="5533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1X</a:t>
              </a:r>
              <a:endParaRPr lang="en-US" sz="2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9B7813-0644-6642-972D-B09850283635}"/>
                </a:ext>
              </a:extLst>
            </p:cNvPr>
            <p:cNvSpPr/>
            <p:nvPr/>
          </p:nvSpPr>
          <p:spPr>
            <a:xfrm>
              <a:off x="4979504" y="2805503"/>
              <a:ext cx="5533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2X</a:t>
              </a:r>
              <a:endParaRPr lang="en-US" sz="280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F3E5372-DC93-AB40-9732-E0E80EE3B337}"/>
                </a:ext>
              </a:extLst>
            </p:cNvPr>
            <p:cNvSpPr/>
            <p:nvPr/>
          </p:nvSpPr>
          <p:spPr>
            <a:xfrm>
              <a:off x="4979504" y="3361212"/>
              <a:ext cx="5533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5X</a:t>
              </a:r>
              <a:endParaRPr lang="en-US" sz="28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7767362-1982-BD47-80F7-38E26B0C7960}"/>
                </a:ext>
              </a:extLst>
            </p:cNvPr>
            <p:cNvSpPr/>
            <p:nvPr/>
          </p:nvSpPr>
          <p:spPr>
            <a:xfrm>
              <a:off x="4990767" y="4350255"/>
              <a:ext cx="5533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0X</a:t>
              </a:r>
              <a:endParaRPr lang="en-US" sz="2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7C6C8F-3C0E-5B49-8DD0-EFC2F9455C39}"/>
                </a:ext>
              </a:extLst>
            </p:cNvPr>
            <p:cNvSpPr/>
            <p:nvPr/>
          </p:nvSpPr>
          <p:spPr>
            <a:xfrm>
              <a:off x="4988120" y="3860825"/>
              <a:ext cx="5533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4X</a:t>
              </a:r>
              <a:endParaRPr lang="en-US" sz="28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430F24D-5D87-BC49-A16A-394905856298}"/>
              </a:ext>
            </a:extLst>
          </p:cNvPr>
          <p:cNvGrpSpPr/>
          <p:nvPr/>
        </p:nvGrpSpPr>
        <p:grpSpPr>
          <a:xfrm>
            <a:off x="5976730" y="1789735"/>
            <a:ext cx="1171114" cy="3083740"/>
            <a:chOff x="4979504" y="1789735"/>
            <a:chExt cx="1171114" cy="30837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DA5D573-1648-9D47-8E00-A1E2F33112B1}"/>
                </a:ext>
              </a:extLst>
            </p:cNvPr>
            <p:cNvSpPr/>
            <p:nvPr/>
          </p:nvSpPr>
          <p:spPr>
            <a:xfrm>
              <a:off x="4988120" y="1789735"/>
              <a:ext cx="88838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20 %</a:t>
              </a:r>
              <a:endParaRPr lang="en-US" sz="28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D08ACCA-C364-824C-93CF-3F78AED75660}"/>
                </a:ext>
              </a:extLst>
            </p:cNvPr>
            <p:cNvSpPr/>
            <p:nvPr/>
          </p:nvSpPr>
          <p:spPr>
            <a:xfrm>
              <a:off x="4988120" y="2280369"/>
              <a:ext cx="9797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6.7 %</a:t>
              </a:r>
              <a:endParaRPr lang="en-US" sz="28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FBD8AE2-6CB6-9143-ADF1-9EFA005EFB88}"/>
                </a:ext>
              </a:extLst>
            </p:cNvPr>
            <p:cNvSpPr/>
            <p:nvPr/>
          </p:nvSpPr>
          <p:spPr>
            <a:xfrm>
              <a:off x="4979504" y="2805503"/>
              <a:ext cx="11624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13.3 %</a:t>
              </a:r>
              <a:endParaRPr lang="en-US" sz="28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DC5315-4A49-D94C-B0CF-927F75D4D0A4}"/>
                </a:ext>
              </a:extLst>
            </p:cNvPr>
            <p:cNvSpPr/>
            <p:nvPr/>
          </p:nvSpPr>
          <p:spPr>
            <a:xfrm>
              <a:off x="4979504" y="3361212"/>
              <a:ext cx="11624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33.3 %</a:t>
              </a:r>
              <a:endParaRPr lang="en-US" sz="28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4C53C2-150B-454B-B44D-9F30D5562B60}"/>
                </a:ext>
              </a:extLst>
            </p:cNvPr>
            <p:cNvSpPr/>
            <p:nvPr/>
          </p:nvSpPr>
          <p:spPr>
            <a:xfrm>
              <a:off x="4990767" y="4350255"/>
              <a:ext cx="97975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0.0 %</a:t>
              </a:r>
              <a:endParaRPr lang="en-US" sz="28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914CF5-80A3-1245-A3CF-AFD4F33B3EBC}"/>
                </a:ext>
              </a:extLst>
            </p:cNvPr>
            <p:cNvSpPr/>
            <p:nvPr/>
          </p:nvSpPr>
          <p:spPr>
            <a:xfrm>
              <a:off x="4988120" y="3860825"/>
              <a:ext cx="11624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ZA" sz="2800" dirty="0"/>
                <a:t>26.7 %</a:t>
              </a:r>
              <a:endParaRPr lang="en-US" sz="2800" dirty="0"/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DC17FC32-0D29-D54D-B01B-74AAAD426816}"/>
              </a:ext>
            </a:extLst>
          </p:cNvPr>
          <p:cNvSpPr/>
          <p:nvPr/>
        </p:nvSpPr>
        <p:spPr>
          <a:xfrm rot="10800000">
            <a:off x="7513155" y="1900104"/>
            <a:ext cx="536713" cy="3024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48B7B1A-00B6-7C41-98D6-B5782D14B2FC}"/>
              </a:ext>
            </a:extLst>
          </p:cNvPr>
          <p:cNvSpPr/>
          <p:nvPr/>
        </p:nvSpPr>
        <p:spPr>
          <a:xfrm rot="10800000">
            <a:off x="7513155" y="3471581"/>
            <a:ext cx="536713" cy="3024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A9BD2675-4A9C-C643-94A6-3562CB8C8FD6}"/>
              </a:ext>
            </a:extLst>
          </p:cNvPr>
          <p:cNvSpPr/>
          <p:nvPr/>
        </p:nvSpPr>
        <p:spPr>
          <a:xfrm rot="10800000">
            <a:off x="7513154" y="3971194"/>
            <a:ext cx="536713" cy="30248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4F209B-2CE6-FC4A-8FA2-A7ED727F98C6}"/>
              </a:ext>
            </a:extLst>
          </p:cNvPr>
          <p:cNvSpPr/>
          <p:nvPr/>
        </p:nvSpPr>
        <p:spPr>
          <a:xfrm>
            <a:off x="838199" y="5441281"/>
            <a:ext cx="10515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i="1" dirty="0"/>
              <a:t>* These numbers change over time </a:t>
            </a:r>
            <a:r>
              <a:rPr lang="en-ZA" dirty="0">
                <a:hlinkClick r:id="rId2"/>
              </a:rPr>
              <a:t>https://web.dev/performance-scoring/</a:t>
            </a:r>
            <a:br>
              <a:rPr lang="en-Z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0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30BC-9E0C-AF41-9FBB-63240892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FCP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0452-0C4A-8045-95E8-F53673BB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the time from when the page starts loading to when any part of the page's content is rendered on the screen</a:t>
            </a:r>
          </a:p>
          <a:p>
            <a:r>
              <a:rPr lang="en-US" dirty="0"/>
              <a:t>user-centric metric for measuring perceived load speed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ZA" dirty="0">
                <a:hlinkClick r:id="rId2"/>
              </a:rPr>
              <a:t>https://web.dev/fcp/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0442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30BC-9E0C-AF41-9FBB-63240892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Speed Index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0452-0C4A-8045-95E8-F53673BB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how quickly content is visually displayed during page load</a:t>
            </a:r>
          </a:p>
          <a:p>
            <a:r>
              <a:rPr lang="en-ZA" dirty="0"/>
              <a:t>computes the visual progression between frames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r>
              <a:rPr lang="en-ZA" dirty="0">
                <a:hlinkClick r:id="rId2"/>
              </a:rPr>
              <a:t>https://web.dev/speed-index/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7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430BC-9E0C-AF41-9FBB-63240892F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Time-to-Interactive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40452-0C4A-8045-95E8-F53673BB35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the time from when the page starts loading to when its main sub-resources have loaded, and it is capable of reliably responding to user input quickly</a:t>
            </a:r>
          </a:p>
          <a:p>
            <a:r>
              <a:rPr lang="en-ZA" dirty="0"/>
              <a:t>helps identify cases where a page </a:t>
            </a:r>
            <a:r>
              <a:rPr lang="en-ZA" i="1" dirty="0"/>
              <a:t>looks</a:t>
            </a:r>
            <a:r>
              <a:rPr lang="en-ZA" dirty="0"/>
              <a:t> interactive but actually isn't</a:t>
            </a:r>
            <a:br>
              <a:rPr lang="en-US" dirty="0"/>
            </a:br>
            <a:br>
              <a:rPr lang="en-US" dirty="0"/>
            </a:br>
            <a:r>
              <a:rPr lang="en-ZA" dirty="0">
                <a:hlinkClick r:id="rId2"/>
              </a:rPr>
              <a:t>https://web.dev/tti/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783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5E26CB-790F-A049-9C1E-73F33EEA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875" y="751725"/>
            <a:ext cx="6556249" cy="53545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9022E4-604E-8B4E-ADB0-145E63C582E4}"/>
              </a:ext>
            </a:extLst>
          </p:cNvPr>
          <p:cNvSpPr/>
          <p:nvPr/>
        </p:nvSpPr>
        <p:spPr>
          <a:xfrm>
            <a:off x="8083550" y="5989069"/>
            <a:ext cx="3198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dirty="0">
                <a:hlinkClick r:id="rId3"/>
              </a:rPr>
              <a:t>https://web.dev/what-is-speed/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6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3E30-BD83-4643-B631-F09D99DB8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574" y="0"/>
            <a:ext cx="12261574" cy="6858000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&lt;</a:t>
            </a:r>
            <a:r>
              <a:rPr lang="en-US" sz="7200" b="1" dirty="0"/>
              <a:t>Demo</a:t>
            </a:r>
            <a:r>
              <a:rPr lang="en-US" sz="7200" dirty="0"/>
              <a:t> /&gt;</a:t>
            </a:r>
          </a:p>
        </p:txBody>
      </p:sp>
    </p:spTree>
    <p:extLst>
      <p:ext uri="{BB962C8B-B14F-4D97-AF65-F5344CB8AC3E}">
        <p14:creationId xmlns:p14="http://schemas.microsoft.com/office/powerpoint/2010/main" val="2492988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B3E30-BD83-4643-B631-F09D99DB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445A-8434-6547-BDE6-97D4E8E9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key events of your page</a:t>
            </a:r>
          </a:p>
          <a:p>
            <a:r>
              <a:rPr lang="en-US" dirty="0"/>
              <a:t>Understand your tooling</a:t>
            </a:r>
          </a:p>
          <a:p>
            <a:r>
              <a:rPr lang="en-US" dirty="0"/>
              <a:t>Cut away from the critical path</a:t>
            </a:r>
          </a:p>
          <a:p>
            <a:r>
              <a:rPr lang="en-US" dirty="0"/>
              <a:t>Make small, measurable changes</a:t>
            </a:r>
          </a:p>
          <a:p>
            <a:r>
              <a:rPr lang="en-US" dirty="0"/>
              <a:t>Automate and monitor over time</a:t>
            </a:r>
          </a:p>
        </p:txBody>
      </p:sp>
    </p:spTree>
    <p:extLst>
      <p:ext uri="{BB962C8B-B14F-4D97-AF65-F5344CB8AC3E}">
        <p14:creationId xmlns:p14="http://schemas.microsoft.com/office/powerpoint/2010/main" val="374068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FEB8E0-CF1A-834A-BCB0-AEE8CD2DA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770"/>
          <a:stretch/>
        </p:blipFill>
        <p:spPr>
          <a:xfrm>
            <a:off x="-834886" y="1"/>
            <a:ext cx="14020796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855DB6-D720-584B-A7E8-5708EAF19A77}"/>
              </a:ext>
            </a:extLst>
          </p:cNvPr>
          <p:cNvSpPr/>
          <p:nvPr/>
        </p:nvSpPr>
        <p:spPr>
          <a:xfrm rot="21385893">
            <a:off x="-2309440" y="-1265682"/>
            <a:ext cx="16019063" cy="5632371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BB3E30-BD83-4643-B631-F09D99DB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b="1" dirty="0"/>
              <a:t>Questions</a:t>
            </a:r>
            <a:r>
              <a:rPr lang="en-US" sz="7200" dirty="0"/>
              <a:t>?</a:t>
            </a:r>
            <a:endParaRPr lang="en-US" sz="7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5445A-8434-6547-BDE6-97D4E8E99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/>
              <a:t>@</a:t>
            </a:r>
            <a:r>
              <a:rPr lang="en-US" sz="4800" dirty="0" err="1"/>
              <a:t>mikegeyser</a:t>
            </a:r>
            <a:endParaRPr lang="en-US" sz="4800" dirty="0"/>
          </a:p>
          <a:p>
            <a:pPr marL="0" indent="0" algn="ctr">
              <a:buNone/>
            </a:pPr>
            <a:r>
              <a:rPr lang="en-US" sz="4800" dirty="0" err="1"/>
              <a:t>mikerambl.es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235640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97457C6-AC47-5F46-84D1-49CC8953B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813036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7D3C9D-FD16-5B46-A319-3753D722AFB6}"/>
              </a:ext>
            </a:extLst>
          </p:cNvPr>
          <p:cNvGrpSpPr/>
          <p:nvPr/>
        </p:nvGrpSpPr>
        <p:grpSpPr>
          <a:xfrm>
            <a:off x="3947027" y="309306"/>
            <a:ext cx="3639312" cy="1856232"/>
            <a:chOff x="557784" y="329184"/>
            <a:chExt cx="3639312" cy="1856232"/>
          </a:xfrm>
          <a:solidFill>
            <a:schemeClr val="bg1"/>
          </a:solidFill>
        </p:grpSpPr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7A890861-4A7E-0248-A3F1-185AD4857092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grp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929285-8E4D-E040-BB1E-F6DCBC6D47FB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024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C073C7C-39A6-F141-AA2C-06AB32BC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354411"/>
            <a:ext cx="12192000" cy="7933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08B67-C975-7D41-B3E1-62F9DA3B9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6" y="4610100"/>
            <a:ext cx="6248400" cy="2247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0FD4FB-7218-2549-BC8C-732FF2966546}"/>
              </a:ext>
            </a:extLst>
          </p:cNvPr>
          <p:cNvSpPr/>
          <p:nvPr/>
        </p:nvSpPr>
        <p:spPr>
          <a:xfrm>
            <a:off x="3595396" y="589589"/>
            <a:ext cx="5001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6000" b="1" spc="300" dirty="0">
                <a:solidFill>
                  <a:srgbClr val="FFFFFF"/>
                </a:solidFill>
                <a:latin typeface="Poppins"/>
              </a:rPr>
              <a:t>Web Almanac</a:t>
            </a:r>
            <a:endParaRPr lang="en-ZA" sz="6000" b="1" i="0" spc="300" dirty="0">
              <a:solidFill>
                <a:srgbClr val="FFFFFF"/>
              </a:solidFill>
              <a:effectLst/>
              <a:latin typeface="Poppi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40F381-EDF8-5340-9F05-502EB7FFB727}"/>
              </a:ext>
            </a:extLst>
          </p:cNvPr>
          <p:cNvSpPr/>
          <p:nvPr/>
        </p:nvSpPr>
        <p:spPr>
          <a:xfrm>
            <a:off x="3715714" y="168055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sz="3200" spc="300" dirty="0">
                <a:solidFill>
                  <a:srgbClr val="FFFFFF"/>
                </a:solidFill>
                <a:latin typeface="Poppins"/>
              </a:rPr>
              <a:t>HTTP Archive's annual</a:t>
            </a:r>
            <a:br>
              <a:rPr lang="en-ZA" sz="3200" spc="300" dirty="0">
                <a:solidFill>
                  <a:srgbClr val="FFFFFF"/>
                </a:solidFill>
                <a:latin typeface="Poppins"/>
              </a:rPr>
            </a:br>
            <a:r>
              <a:rPr lang="en-ZA" sz="3200" b="1" spc="300" dirty="0">
                <a:solidFill>
                  <a:srgbClr val="FFFFFF"/>
                </a:solidFill>
                <a:latin typeface="Poppins"/>
              </a:rPr>
              <a:t>state of the web</a:t>
            </a:r>
            <a:r>
              <a:rPr lang="en-ZA" sz="3200" spc="300" dirty="0">
                <a:solidFill>
                  <a:srgbClr val="FFFFFF"/>
                </a:solidFill>
                <a:latin typeface="Poppins"/>
              </a:rPr>
              <a:t> report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E0B54F-22DF-D449-9F34-4ABA4117C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24376" flipH="1" flipV="1">
            <a:off x="6860682" y="3080383"/>
            <a:ext cx="3642464" cy="36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5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EAC9-AFAD-2140-A133-583A03D8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JoziJS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1BD0A-1B50-A645-8901-BC5268FD0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F23C6-A8DD-9C4C-9B38-B2F497FBD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61" y="-1848678"/>
            <a:ext cx="12258259" cy="9193695"/>
          </a:xfrm>
          <a:prstGeom prst="rect">
            <a:avLst/>
          </a:prstGeom>
        </p:spPr>
      </p:pic>
      <p:sp>
        <p:nvSpPr>
          <p:cNvPr id="5" name="Right Triangle 4">
            <a:extLst>
              <a:ext uri="{FF2B5EF4-FFF2-40B4-BE49-F238E27FC236}">
                <a16:creationId xmlns:a16="http://schemas.microsoft.com/office/drawing/2014/main" id="{629833C5-B05F-494C-AD63-E1C60AB85E0E}"/>
              </a:ext>
            </a:extLst>
          </p:cNvPr>
          <p:cNvSpPr/>
          <p:nvPr/>
        </p:nvSpPr>
        <p:spPr>
          <a:xfrm>
            <a:off x="-218663" y="-4225938"/>
            <a:ext cx="10029371" cy="13570528"/>
          </a:xfrm>
          <a:prstGeom prst="rtTriangl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47228A-235F-B44F-AB65-F0C41A9D0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126451"/>
            <a:ext cx="4971588" cy="1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6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99E00B-59BF-5B47-8280-D94CE7C44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48" y="1310645"/>
            <a:ext cx="8456903" cy="423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B404F-3D34-334A-8F36-E8583377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care about </a:t>
            </a:r>
            <a:r>
              <a:rPr lang="en-US" b="1" dirty="0"/>
              <a:t>performance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97CC6-A4BE-614C-9535-7D0128551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Competitive advantage</a:t>
            </a:r>
          </a:p>
          <a:p>
            <a:pPr lvl="1"/>
            <a:r>
              <a:rPr lang="en-US" i="1" dirty="0"/>
              <a:t>‘Just Noticeable Difference’ Research - </a:t>
            </a:r>
            <a:r>
              <a:rPr lang="en-US" i="1" dirty="0">
                <a:hlinkClick r:id="rId2"/>
              </a:rPr>
              <a:t>https://bit.ly/2xEi5yk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Search engine optimization</a:t>
            </a:r>
          </a:p>
          <a:p>
            <a:pPr lvl="1"/>
            <a:r>
              <a:rPr lang="en-US" i="1" dirty="0"/>
              <a:t>Speed in Google page ranking - </a:t>
            </a:r>
            <a:r>
              <a:rPr lang="en-US" i="1" dirty="0">
                <a:hlinkClick r:id="rId3"/>
              </a:rPr>
              <a:t>https://bit.ly/2UK9ima</a:t>
            </a:r>
            <a:endParaRPr lang="en-US" i="1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Emerging markets</a:t>
            </a:r>
          </a:p>
          <a:p>
            <a:pPr lvl="1"/>
            <a:r>
              <a:rPr lang="en-US" i="1" dirty="0"/>
              <a:t>Building for billions - </a:t>
            </a:r>
            <a:r>
              <a:rPr lang="en-US" i="1" dirty="0">
                <a:hlinkClick r:id="rId4"/>
              </a:rPr>
              <a:t>https://bit.ly/39vYnBY</a:t>
            </a:r>
            <a:endParaRPr lang="en-US" i="1" dirty="0"/>
          </a:p>
          <a:p>
            <a:pPr marL="457200" lvl="1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584160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FE6E51-04EA-2949-8CCD-24602A1A6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40" y="-9940"/>
            <a:ext cx="4929809" cy="6932919"/>
          </a:xfrm>
          <a:prstGeom prst="rect">
            <a:avLst/>
          </a:prstGeom>
        </p:spPr>
      </p:pic>
      <p:sp>
        <p:nvSpPr>
          <p:cNvPr id="7" name="Right Triangle 6">
            <a:extLst>
              <a:ext uri="{FF2B5EF4-FFF2-40B4-BE49-F238E27FC236}">
                <a16:creationId xmlns:a16="http://schemas.microsoft.com/office/drawing/2014/main" id="{3083D6DD-F62A-9746-9348-9485A3C318D9}"/>
              </a:ext>
            </a:extLst>
          </p:cNvPr>
          <p:cNvSpPr/>
          <p:nvPr/>
        </p:nvSpPr>
        <p:spPr>
          <a:xfrm rot="16200000">
            <a:off x="-762640" y="777924"/>
            <a:ext cx="9108838" cy="336936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DF308D6-6168-EE4C-BB89-F4E164A4E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9868" y="365125"/>
            <a:ext cx="6433931" cy="1325563"/>
          </a:xfrm>
        </p:spPr>
        <p:txBody>
          <a:bodyPr>
            <a:normAutofit/>
          </a:bodyPr>
          <a:lstStyle/>
          <a:p>
            <a:r>
              <a:rPr lang="en-US" sz="2800" dirty="0"/>
              <a:t>‘Three Great Virtues of a Programmer’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890592A-5572-1341-9072-EBA574627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68" y="1789043"/>
            <a:ext cx="6433931" cy="4387920"/>
          </a:xfrm>
        </p:spPr>
        <p:txBody>
          <a:bodyPr>
            <a:normAutofit fontScale="92500" lnSpcReduction="10000"/>
          </a:bodyPr>
          <a:lstStyle/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Laziness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Impatience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3200" dirty="0"/>
              <a:t>Hubris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2400" i="1" dirty="0"/>
              <a:t>Larry Wall, </a:t>
            </a:r>
            <a:br>
              <a:rPr lang="en-US" sz="2400" i="1" dirty="0"/>
            </a:br>
            <a:r>
              <a:rPr lang="en-US" sz="2400" i="1" dirty="0"/>
              <a:t>Benevolent Dictator for life of the Perl Project, author of ”Programming Perl” and </a:t>
            </a:r>
            <a:r>
              <a:rPr lang="en-US" sz="2400" i="1" dirty="0" err="1"/>
              <a:t>presumeably</a:t>
            </a:r>
            <a:r>
              <a:rPr lang="en-US" sz="2400" i="1" dirty="0"/>
              <a:t> first of his name?</a:t>
            </a:r>
            <a:br>
              <a:rPr lang="en-US" sz="2400" i="1" dirty="0"/>
            </a:br>
            <a:br>
              <a:rPr lang="en-US" sz="2400" i="1" dirty="0"/>
            </a:br>
            <a:r>
              <a:rPr lang="en-ZA" sz="2400" dirty="0">
                <a:hlinkClick r:id="rId3"/>
              </a:rPr>
              <a:t>http://threevirtues.com/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755445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64BAD97-77E4-8F45-BF1D-772BA9AE12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31065" y="-935935"/>
            <a:ext cx="8729870" cy="872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0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CE10B-739C-324B-BBE1-725AEDEC8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b="1" dirty="0"/>
              <a:t>Lighthouse </a:t>
            </a:r>
            <a:r>
              <a:rPr lang="en-US" dirty="0"/>
              <a:t>exactly?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CB33A-06C1-AE47-A729-32C6280FD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practice guidance</a:t>
            </a:r>
          </a:p>
          <a:p>
            <a:r>
              <a:rPr lang="en-US" dirty="0"/>
              <a:t>Actionable audit responses</a:t>
            </a:r>
          </a:p>
          <a:p>
            <a:r>
              <a:rPr lang="en-US" dirty="0"/>
              <a:t>Simple aggregated scores</a:t>
            </a:r>
          </a:p>
          <a:p>
            <a:r>
              <a:rPr lang="en-US" dirty="0"/>
              <a:t>Used by Page Speed Insights</a:t>
            </a:r>
          </a:p>
        </p:txBody>
      </p:sp>
    </p:spTree>
    <p:extLst>
      <p:ext uri="{BB962C8B-B14F-4D97-AF65-F5344CB8AC3E}">
        <p14:creationId xmlns:p14="http://schemas.microsoft.com/office/powerpoint/2010/main" val="1996597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392</Words>
  <Application>Microsoft Macintosh PowerPoint</Application>
  <PresentationFormat>Widescreen</PresentationFormat>
  <Paragraphs>73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Bradley Hand</vt:lpstr>
      <vt:lpstr>Calibri</vt:lpstr>
      <vt:lpstr>Calibri Light</vt:lpstr>
      <vt:lpstr>Poppins</vt:lpstr>
      <vt:lpstr>Office Theme</vt:lpstr>
      <vt:lpstr>  Diagnosing performance       problems with           Lighthouse</vt:lpstr>
      <vt:lpstr>PowerPoint Presentation</vt:lpstr>
      <vt:lpstr>PowerPoint Presentation</vt:lpstr>
      <vt:lpstr>JoziJS </vt:lpstr>
      <vt:lpstr>PowerPoint Presentation</vt:lpstr>
      <vt:lpstr>Why should we care about performance?</vt:lpstr>
      <vt:lpstr>‘Three Great Virtues of a Programmer’</vt:lpstr>
      <vt:lpstr>PowerPoint Presentation</vt:lpstr>
      <vt:lpstr>What is Lighthouse exactly?</vt:lpstr>
      <vt:lpstr>Key metrics</vt:lpstr>
      <vt:lpstr>What is FCP?</vt:lpstr>
      <vt:lpstr>What is Speed Index?</vt:lpstr>
      <vt:lpstr>What is Time-to-Interactive?</vt:lpstr>
      <vt:lpstr>PowerPoint Presentation</vt:lpstr>
      <vt:lpstr>&lt;Demo /&gt;</vt:lpstr>
      <vt:lpstr>In 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Diagnosing performance     problems with         Lighthouse</dc:title>
  <dc:creator>Mike Geyser</dc:creator>
  <cp:lastModifiedBy>Mike Geyser</cp:lastModifiedBy>
  <cp:revision>24</cp:revision>
  <dcterms:created xsi:type="dcterms:W3CDTF">2020-03-31T04:02:36Z</dcterms:created>
  <dcterms:modified xsi:type="dcterms:W3CDTF">2020-03-31T08:01:36Z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43c150b-ab35-4ed8-ad55-11c9e8cb1149_Enabled">
    <vt:lpwstr>true</vt:lpwstr>
  </property>
  <property fmtid="{D5CDD505-2E9C-101B-9397-08002B2CF9AE}" pid="3" name="MSIP_Label_143c150b-ab35-4ed8-ad55-11c9e8cb1149_SetDate">
    <vt:lpwstr>2020-03-31T04:02:37Z</vt:lpwstr>
  </property>
  <property fmtid="{D5CDD505-2E9C-101B-9397-08002B2CF9AE}" pid="4" name="MSIP_Label_143c150b-ab35-4ed8-ad55-11c9e8cb1149_Method">
    <vt:lpwstr>Standard</vt:lpwstr>
  </property>
  <property fmtid="{D5CDD505-2E9C-101B-9397-08002B2CF9AE}" pid="5" name="MSIP_Label_143c150b-ab35-4ed8-ad55-11c9e8cb1149_Name">
    <vt:lpwstr>Internal Use Only</vt:lpwstr>
  </property>
  <property fmtid="{D5CDD505-2E9C-101B-9397-08002B2CF9AE}" pid="6" name="MSIP_Label_143c150b-ab35-4ed8-ad55-11c9e8cb1149_SiteId">
    <vt:lpwstr>4fd5405e-de77-40d7-96fa-5baad666bde2</vt:lpwstr>
  </property>
  <property fmtid="{D5CDD505-2E9C-101B-9397-08002B2CF9AE}" pid="7" name="MSIP_Label_143c150b-ab35-4ed8-ad55-11c9e8cb1149_ActionId">
    <vt:lpwstr>1239aacf-53db-443e-8868-00001a28b744</vt:lpwstr>
  </property>
  <property fmtid="{D5CDD505-2E9C-101B-9397-08002B2CF9AE}" pid="8" name="MSIP_Label_143c150b-ab35-4ed8-ad55-11c9e8cb1149_ContentBits">
    <vt:lpwstr>0</vt:lpwstr>
  </property>
</Properties>
</file>